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4"/>
  </p:sldMasterIdLst>
  <p:sldIdLst>
    <p:sldId id="256" r:id="rId5"/>
    <p:sldId id="258" r:id="rId6"/>
    <p:sldId id="259" r:id="rId7"/>
    <p:sldId id="260" r:id="rId8"/>
    <p:sldId id="261" r:id="rId9"/>
    <p:sldId id="266" r:id="rId10"/>
    <p:sldId id="267" r:id="rId11"/>
    <p:sldId id="262" r:id="rId12"/>
    <p:sldId id="263" r:id="rId13"/>
    <p:sldId id="264" r:id="rId14"/>
    <p:sldId id="265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D0D149-2CE5-098B-3C79-94D41029ECFA}" v="37" dt="2023-03-25T19:47:50.712"/>
    <p1510:client id="{B495D88C-51C4-647A-8685-8FFD2663FD9F}" v="1" dt="2023-03-25T19:48:44.599"/>
    <p1510:client id="{DC41CB1D-E13B-4844-BBC7-B45E94814390}" v="44" dt="2023-03-18T21:15:57.6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43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56B07-2BC2-E430-FBDC-38F302A46D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D641B3-D948-ED35-1705-251464CF7F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AF788-C0AA-09DE-950E-373EE88EC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6/4/23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5B85D4-58CD-C8F9-60A9-B6AA1CE7D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45F252-9174-499B-868B-D5C5E0227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422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F275F-2C6B-3782-7384-95AA95319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FC4DA1-8CDA-2F76-BE43-C788D7C0A1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14B403-4687-D85A-A132-57DF5F911B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645F40-6EDF-F451-D553-DF06455A1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6CB3AF-00A7-60C6-A365-828B41568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771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316BB-5995-5042-2E36-AA77220AD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F91A26-B72A-5881-A100-7B72CF5460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265215-2C34-E1DF-BBDD-81360A796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979C72-9884-0D1E-20A9-F6549AF80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5D3ECE-B571-2915-59F6-569F691C3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236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A87CC-AC8F-9BFE-4C7B-3C8A28824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71082F-FC87-656D-D32C-4EA12ECF15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81E9BD-5978-A673-FCA2-C89F78C465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62AAFF-A1A2-5AD8-8A3D-AA4984230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089411-12E4-9C9C-1D31-0D21C9DDF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AEC77D-AAE9-3183-A13C-C49C91534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382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A4535-1440-0F9B-B3E9-EA446E15A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0EF8B5-EA11-C570-A06C-D42529E49F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8C52E0-9E6C-2340-89F1-810F0DFFF2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C92112-FB2A-3A29-DD47-F0D485F8BE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64FCF6-2120-C768-A090-A1C78DD752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FEC751-832E-2954-D7F5-C78621888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6/4/23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6E3D14-47A4-F62E-953A-5A279A002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12BC83-F313-77F9-F199-A1A7DDF52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175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E0B6D-625A-02C6-1985-7A4A42141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752614-9597-4D37-F40F-5C02D15EA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6/4/23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3D7C03-D81F-3D09-63CF-FE5F49317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AE817E-6B9A-CC0F-41B6-54838DB66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976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0B6CA6-31FE-B061-4A50-740B13E4D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6/4/23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923630-DC0A-D398-5F0D-2E2D5433A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1A4263-3037-A044-8701-B4994A16E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740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D8F55-28E7-BD1A-BF26-B479C7BFB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B6DB53-8521-5BC6-76B3-AE607C995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75A8C6-49B4-CF81-4467-134FA9E713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330183-4B16-68F0-3A42-F954BB160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6/4/23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C3A331-6ECE-7D58-14AE-8B27A8C4F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2D8A87-72D2-171D-F5A2-DE71FE330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821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A22F5-CB70-9CAF-B9E3-E033DCC12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2F6BC8-15AA-54E3-B7EF-8B82AF6DA8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04F6AA-DB71-1E5E-E16C-6F1AB0DAB0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B0672E-37BA-2C85-F50A-7BC6E0371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881F4C-2870-D9E1-7B9E-BFDD96746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14B4DC-8F72-248D-24BC-E3E1B2651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637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57A31-F812-07C7-291E-4FBF30585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1DC969-A6AE-B1E7-63C1-394D211182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D561DB-E2A1-AAEA-8362-7A58E5138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74C62D-592F-14E2-7A40-824C0F132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9D8BC5-EDE9-24F5-70EB-2786F44B5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882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F66709-15E9-8D21-D1DE-8B1CA3EEAB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3164C8-A070-BE16-314F-CC5D26374F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4B7403-54DF-0551-4455-C45313281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6/4/23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6ED5FF-9593-FD74-2AC2-F2FE52CD2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252A28-A82F-4600-4489-5988D4770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789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74746B-C577-9903-2DC3-6E080A1E7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849B9D-ABA3-5A8F-503A-67273D5042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837A1-181C-CED6-F493-74E02390A6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6/4/23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D03997-F231-B712-BEFC-96FB3290F8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6B016A-4BF8-BD5F-25EF-707962274A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66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Bible_chouraqui.jpg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sa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antique-bible-bible-study-book-356075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6EFC7BB-64AE-45E4-90F7-BA062F86E7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FB5B51E-2110-4BFE-90CE-A5C01B4839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Close-up of hands touching each other&#10;&#10;Description automatically generated with medium confidence">
            <a:extLst>
              <a:ext uri="{FF2B5EF4-FFF2-40B4-BE49-F238E27FC236}">
                <a16:creationId xmlns:a16="http://schemas.microsoft.com/office/drawing/2014/main" id="{27EA6845-E452-2ACC-A5FE-1E5CE0E3E2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4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76" y="2172353"/>
            <a:ext cx="9144000" cy="2513271"/>
          </a:xfrm>
        </p:spPr>
        <p:txBody>
          <a:bodyPr>
            <a:normAutofit/>
          </a:bodyPr>
          <a:lstStyle/>
          <a:p>
            <a:r>
              <a:rPr lang="en-US" sz="8000" dirty="0">
                <a:solidFill>
                  <a:srgbClr val="FFFFFF"/>
                </a:solidFill>
                <a:latin typeface="+mn-lt"/>
              </a:rPr>
              <a:t>Christian</a:t>
            </a:r>
            <a:br>
              <a:rPr lang="en-US" sz="8000" dirty="0">
                <a:solidFill>
                  <a:srgbClr val="FFFFFF"/>
                </a:solidFill>
                <a:latin typeface="+mn-lt"/>
              </a:rPr>
            </a:br>
            <a:r>
              <a:rPr lang="en-US" sz="8000" dirty="0">
                <a:solidFill>
                  <a:srgbClr val="FFFFFF"/>
                </a:solidFill>
                <a:latin typeface="+mn-lt"/>
              </a:rPr>
              <a:t>Anthropology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ands praying">
            <a:extLst>
              <a:ext uri="{FF2B5EF4-FFF2-40B4-BE49-F238E27FC236}">
                <a16:creationId xmlns:a16="http://schemas.microsoft.com/office/drawing/2014/main" id="{330916C5-CF4F-8601-8DB0-EE32BF778E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57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DAB4138-86EB-2C50-0AC1-249157C54C41}"/>
              </a:ext>
            </a:extLst>
          </p:cNvPr>
          <p:cNvSpPr txBox="1"/>
          <p:nvPr/>
        </p:nvSpPr>
        <p:spPr>
          <a:xfrm>
            <a:off x="643471" y="2411290"/>
            <a:ext cx="5452529" cy="356924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 b="0" i="0" dirty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Opening Prayer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6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 b="0" i="1" dirty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Genesis 1: 26-31a</a:t>
            </a:r>
            <a:endParaRPr lang="en-US" sz="5600" i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781309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tx1"/>
          </a:fgClr>
          <a:bgClr>
            <a:schemeClr val="bg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0C667A3E-8802-95AF-5F40-ECEF778D4E71}"/>
              </a:ext>
            </a:extLst>
          </p:cNvPr>
          <p:cNvSpPr/>
          <p:nvPr/>
        </p:nvSpPr>
        <p:spPr>
          <a:xfrm>
            <a:off x="5420978" y="710383"/>
            <a:ext cx="3723021" cy="1842818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EDECDBF-4EAB-2C9F-D579-107CCB83731F}"/>
              </a:ext>
            </a:extLst>
          </p:cNvPr>
          <p:cNvSpPr/>
          <p:nvPr/>
        </p:nvSpPr>
        <p:spPr>
          <a:xfrm rot="500086">
            <a:off x="2393822" y="996772"/>
            <a:ext cx="4107726" cy="2145839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46028CE-9A8A-A82F-E9B7-36A1B04B6F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394" t="35558" r="36476" b="53069"/>
          <a:stretch/>
        </p:blipFill>
        <p:spPr>
          <a:xfrm>
            <a:off x="3988360" y="3426189"/>
            <a:ext cx="4226000" cy="2227324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33F95BA-D3E4-331A-2A70-B9090EB9FA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393" t="25781" r="50000" b="62848"/>
          <a:stretch/>
        </p:blipFill>
        <p:spPr>
          <a:xfrm rot="21251877">
            <a:off x="958395" y="1847418"/>
            <a:ext cx="4369987" cy="2053368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3796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05539" y="2439105"/>
            <a:ext cx="4023360" cy="120814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Christian Anthropology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EA6845-E452-2ACC-A5FE-1E5CE0E3E2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7736" b="7736"/>
          <a:stretch/>
        </p:blipFill>
        <p:spPr>
          <a:xfrm>
            <a:off x="6097" y="10"/>
            <a:ext cx="12185903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A67F86-785E-A88E-42AE-7485C9F8A777}"/>
              </a:ext>
            </a:extLst>
          </p:cNvPr>
          <p:cNvSpPr txBox="1"/>
          <p:nvPr/>
        </p:nvSpPr>
        <p:spPr>
          <a:xfrm>
            <a:off x="2126974" y="2535343"/>
            <a:ext cx="793805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1 Corinthians 12: 12- 21</a:t>
            </a:r>
            <a:endParaRPr lang="en-US" sz="6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19C8E7-47A5-80E0-9969-3368CEE69422}"/>
              </a:ext>
            </a:extLst>
          </p:cNvPr>
          <p:cNvSpPr txBox="1"/>
          <p:nvPr/>
        </p:nvSpPr>
        <p:spPr>
          <a:xfrm>
            <a:off x="6097" y="6858000"/>
            <a:ext cx="1218590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s://commons.wikimedia.org/wiki/File:Bible_chouraqui.jpg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sa/3.0/"/>
              </a:rPr>
              <a:t>CC BY-SA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32479285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05539" y="2439105"/>
            <a:ext cx="4023360" cy="120814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Christian Anthropology</a:t>
            </a:r>
            <a:endParaRPr lang="en-US" dirty="0"/>
          </a:p>
        </p:txBody>
      </p:sp>
      <p:pic>
        <p:nvPicPr>
          <p:cNvPr id="4" name="Picture 3" descr="Aerial view of wrapped gifts">
            <a:extLst>
              <a:ext uri="{FF2B5EF4-FFF2-40B4-BE49-F238E27FC236}">
                <a16:creationId xmlns:a16="http://schemas.microsoft.com/office/drawing/2014/main" id="{27EA6845-E452-2ACC-A5FE-1E5CE0E3E2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45" b="6845"/>
          <a:stretch/>
        </p:blipFill>
        <p:spPr>
          <a:xfrm>
            <a:off x="0" y="0"/>
            <a:ext cx="12185903" cy="685799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E91687D-D5E2-2C92-7595-3BB4107568D7}"/>
              </a:ext>
            </a:extLst>
          </p:cNvPr>
          <p:cNvSpPr/>
          <p:nvPr/>
        </p:nvSpPr>
        <p:spPr>
          <a:xfrm>
            <a:off x="2693497" y="395137"/>
            <a:ext cx="4447443" cy="6067715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2DD37A0-FAA5-88BA-5BB2-6D3D83E1CA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30" t="21049" r="50000" b="29072"/>
          <a:stretch/>
        </p:blipFill>
        <p:spPr>
          <a:xfrm>
            <a:off x="2899442" y="395137"/>
            <a:ext cx="4023360" cy="61421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13BCAC8-383F-3F42-79B3-59CCF886B6E6}"/>
              </a:ext>
            </a:extLst>
          </p:cNvPr>
          <p:cNvSpPr txBox="1"/>
          <p:nvPr/>
        </p:nvSpPr>
        <p:spPr>
          <a:xfrm>
            <a:off x="5699426" y="698835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Name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65FC38-871C-DDA7-BF76-78E668835A93}"/>
              </a:ext>
            </a:extLst>
          </p:cNvPr>
          <p:cNvSpPr txBox="1"/>
          <p:nvPr/>
        </p:nvSpPr>
        <p:spPr>
          <a:xfrm>
            <a:off x="2791175" y="1068167"/>
            <a:ext cx="140976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WordVisi_MSFontService"/>
              </a:rPr>
              <a:t>Y</a:t>
            </a:r>
            <a:r>
              <a:rPr lang="en-US" b="0" i="0" dirty="0">
                <a:solidFill>
                  <a:srgbClr val="000000"/>
                </a:solidFill>
                <a:effectLst/>
                <a:latin typeface="WordVisi_MSFontService"/>
              </a:rPr>
              <a:t>our talents and Abilities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WordVisi_MSFontService"/>
              </a:rPr>
              <a:t>What are you good at?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15584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05539" y="2439105"/>
            <a:ext cx="4023360" cy="120814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Christian Anthropology</a:t>
            </a:r>
            <a:endParaRPr lang="en-US" dirty="0"/>
          </a:p>
        </p:txBody>
      </p:sp>
      <p:pic>
        <p:nvPicPr>
          <p:cNvPr id="4" name="Picture 3" descr="The exterior of a building with windows">
            <a:extLst>
              <a:ext uri="{FF2B5EF4-FFF2-40B4-BE49-F238E27FC236}">
                <a16:creationId xmlns:a16="http://schemas.microsoft.com/office/drawing/2014/main" id="{27EA6845-E452-2ACC-A5FE-1E5CE0E3E2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50" b="7750"/>
          <a:stretch/>
        </p:blipFill>
        <p:spPr>
          <a:xfrm>
            <a:off x="0" y="0"/>
            <a:ext cx="12185903" cy="685799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E91687D-D5E2-2C92-7595-3BB4107568D7}"/>
              </a:ext>
            </a:extLst>
          </p:cNvPr>
          <p:cNvSpPr/>
          <p:nvPr/>
        </p:nvSpPr>
        <p:spPr>
          <a:xfrm>
            <a:off x="2693497" y="395137"/>
            <a:ext cx="4447443" cy="6067715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2DD37A0-FAA5-88BA-5BB2-6D3D83E1CA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471" t="24971" r="51965" b="36445"/>
          <a:stretch/>
        </p:blipFill>
        <p:spPr>
          <a:xfrm>
            <a:off x="3299790" y="874643"/>
            <a:ext cx="3167271" cy="471777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13BCAC8-383F-3F42-79B3-59CCF886B6E6}"/>
              </a:ext>
            </a:extLst>
          </p:cNvPr>
          <p:cNvSpPr txBox="1"/>
          <p:nvPr/>
        </p:nvSpPr>
        <p:spPr>
          <a:xfrm>
            <a:off x="5699426" y="698835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Name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65FC38-871C-DDA7-BF76-78E668835A93}"/>
              </a:ext>
            </a:extLst>
          </p:cNvPr>
          <p:cNvSpPr txBox="1"/>
          <p:nvPr/>
        </p:nvSpPr>
        <p:spPr>
          <a:xfrm>
            <a:off x="2791175" y="1068167"/>
            <a:ext cx="140976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WordVisi_MSFontService"/>
              </a:rPr>
              <a:t>Y</a:t>
            </a:r>
            <a:r>
              <a:rPr lang="en-US" b="0" i="0" dirty="0">
                <a:solidFill>
                  <a:schemeClr val="tx1">
                    <a:lumMod val="50000"/>
                  </a:schemeClr>
                </a:solidFill>
                <a:effectLst/>
                <a:latin typeface="WordVisi_MSFontService"/>
              </a:rPr>
              <a:t>our talents and Abilities</a:t>
            </a:r>
          </a:p>
          <a:p>
            <a:r>
              <a:rPr lang="en-US" b="0" i="0" dirty="0">
                <a:solidFill>
                  <a:schemeClr val="tx1">
                    <a:lumMod val="50000"/>
                  </a:schemeClr>
                </a:solidFill>
                <a:effectLst/>
                <a:latin typeface="WordVisi_MSFontService"/>
              </a:rPr>
              <a:t>What are you good at?</a:t>
            </a:r>
            <a:endParaRPr lang="en-US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8436A7B-F987-5158-6B17-F6CF5E0D0FFB}"/>
              </a:ext>
            </a:extLst>
          </p:cNvPr>
          <p:cNvSpPr txBox="1"/>
          <p:nvPr/>
        </p:nvSpPr>
        <p:spPr>
          <a:xfrm>
            <a:off x="4081668" y="1338377"/>
            <a:ext cx="1603513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Your Character Traits</a:t>
            </a:r>
          </a:p>
          <a:p>
            <a:pPr algn="ctr"/>
            <a:endParaRPr lang="en-US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What are the good things about your personality? What values you hold that are part of who you are? What virtues do you live?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1549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05539" y="2439105"/>
            <a:ext cx="4023360" cy="120814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Christian Anthropology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EA6845-E452-2ACC-A5FE-1E5CE0E3E2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260" r="3260"/>
          <a:stretch/>
        </p:blipFill>
        <p:spPr>
          <a:xfrm>
            <a:off x="0" y="0"/>
            <a:ext cx="12185903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A67F86-785E-A88E-42AE-7485C9F8A777}"/>
              </a:ext>
            </a:extLst>
          </p:cNvPr>
          <p:cNvSpPr txBox="1"/>
          <p:nvPr/>
        </p:nvSpPr>
        <p:spPr>
          <a:xfrm>
            <a:off x="3232800" y="2631583"/>
            <a:ext cx="572030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0" b="0" i="0" dirty="0">
                <a:solidFill>
                  <a:srgbClr val="000000"/>
                </a:solidFill>
                <a:effectLst/>
                <a:latin typeface="WordVisi_MSFontService"/>
              </a:rPr>
              <a:t>Matthew 5: 1-12a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49729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05539" y="2439105"/>
            <a:ext cx="4023360" cy="120814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Christian Anthropology</a:t>
            </a:r>
            <a:endParaRPr lang="en-US" dirty="0"/>
          </a:p>
        </p:txBody>
      </p:sp>
      <p:pic>
        <p:nvPicPr>
          <p:cNvPr id="4" name="Picture 3" descr="Colorful view of nature">
            <a:extLst>
              <a:ext uri="{FF2B5EF4-FFF2-40B4-BE49-F238E27FC236}">
                <a16:creationId xmlns:a16="http://schemas.microsoft.com/office/drawing/2014/main" id="{27EA6845-E452-2ACC-A5FE-1E5CE0E3E2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4" b="7854"/>
          <a:stretch/>
        </p:blipFill>
        <p:spPr>
          <a:xfrm>
            <a:off x="0" y="0"/>
            <a:ext cx="12185903" cy="68579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6A00BA2-F8AD-3547-0B50-5E4504C408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217" t="24722" r="25761" b="7519"/>
          <a:stretch/>
        </p:blipFill>
        <p:spPr>
          <a:xfrm rot="21334195">
            <a:off x="2331581" y="771987"/>
            <a:ext cx="6781864" cy="5270305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706024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05539" y="2439105"/>
            <a:ext cx="4023360" cy="120814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Christian Anthropology</a:t>
            </a:r>
            <a:endParaRPr lang="en-US" dirty="0"/>
          </a:p>
        </p:txBody>
      </p:sp>
      <p:pic>
        <p:nvPicPr>
          <p:cNvPr id="4" name="Picture 3" descr="Close-up of wheat growing in a field">
            <a:extLst>
              <a:ext uri="{FF2B5EF4-FFF2-40B4-BE49-F238E27FC236}">
                <a16:creationId xmlns:a16="http://schemas.microsoft.com/office/drawing/2014/main" id="{27EA6845-E452-2ACC-A5FE-1E5CE0E3E2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50" b="7750"/>
          <a:stretch/>
        </p:blipFill>
        <p:spPr>
          <a:xfrm>
            <a:off x="0" y="0"/>
            <a:ext cx="12185903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B5F2AC1-4D6A-7908-9E54-6BB2F179441C}"/>
              </a:ext>
            </a:extLst>
          </p:cNvPr>
          <p:cNvSpPr/>
          <p:nvPr/>
        </p:nvSpPr>
        <p:spPr>
          <a:xfrm rot="1329274">
            <a:off x="1816774" y="1360504"/>
            <a:ext cx="2866057" cy="990440"/>
          </a:xfrm>
          <a:prstGeom prst="rect">
            <a:avLst/>
          </a:prstGeom>
          <a:solidFill>
            <a:srgbClr val="99FFCC"/>
          </a:solidFill>
          <a:ln>
            <a:solidFill>
              <a:schemeClr val="tx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1A64348-7F37-174F-0088-38931AFE4B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6661">
            <a:off x="1611113" y="4159184"/>
            <a:ext cx="2981202" cy="11095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0C65C6-A29E-5631-CE29-1ECECEA3870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29565" t="33422" r="46631" b="50000"/>
          <a:stretch/>
        </p:blipFill>
        <p:spPr>
          <a:xfrm>
            <a:off x="1337130" y="1524000"/>
            <a:ext cx="2902227" cy="1136374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20AEEC0-8DE6-5D7E-0137-34146276306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3213" t="48666" r="72209" b="34748"/>
          <a:stretch/>
        </p:blipFill>
        <p:spPr>
          <a:xfrm rot="21017680">
            <a:off x="1271009" y="3221189"/>
            <a:ext cx="2994992" cy="1136374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A145F9C-18DD-2344-9FDE-17767BBB58F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2951" t="33422" r="71598" b="50000"/>
          <a:stretch/>
        </p:blipFill>
        <p:spPr>
          <a:xfrm rot="592778">
            <a:off x="359764" y="2292626"/>
            <a:ext cx="3102964" cy="1136374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54492E2-BA01-9E10-4395-FBD1CFD6808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29013" t="50000" r="46304" b="33691"/>
          <a:stretch/>
        </p:blipFill>
        <p:spPr>
          <a:xfrm>
            <a:off x="2619051" y="3710121"/>
            <a:ext cx="3009364" cy="1117920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31054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EA6845-E452-2ACC-A5FE-1E5CE0E3E2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37"/>
          <a:stretch/>
        </p:blipFill>
        <p:spPr>
          <a:xfrm>
            <a:off x="3314836" y="7625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0B60F5-DC17-94C0-DDB4-0E1DAD336E5B}"/>
              </a:ext>
            </a:extLst>
          </p:cNvPr>
          <p:cNvSpPr txBox="1"/>
          <p:nvPr/>
        </p:nvSpPr>
        <p:spPr>
          <a:xfrm>
            <a:off x="274321" y="624840"/>
            <a:ext cx="4343400" cy="5623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b="1" dirty="0">
                <a:effectLst/>
              </a:rPr>
              <a:t>Using Our Bodies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b="1" dirty="0">
                <a:effectLst/>
              </a:rPr>
              <a:t>in Worship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b="0" dirty="0">
                <a:effectLst/>
              </a:rPr>
              <a:t>Genuflect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b="0" dirty="0">
                <a:effectLst/>
              </a:rPr>
              <a:t>Sign of the Cross</a:t>
            </a:r>
            <a:endParaRPr lang="en-US" sz="3600" dirty="0"/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b="0" dirty="0">
                <a:effectLst/>
              </a:rPr>
              <a:t>praying hands</a:t>
            </a:r>
            <a:endParaRPr lang="en-US" sz="3600" dirty="0"/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b="0" dirty="0">
                <a:effectLst/>
              </a:rPr>
              <a:t>hands ready to 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b="0" dirty="0">
                <a:effectLst/>
              </a:rPr>
              <a:t>receive Communion</a:t>
            </a:r>
            <a:endParaRPr lang="en-US" sz="3600" dirty="0"/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600" b="0" dirty="0">
                <a:effectLst/>
              </a:rPr>
              <a:t>closed eyes, kneeling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274280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05539" y="2439105"/>
            <a:ext cx="4023360" cy="120814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/>
              <a:t>Christian Anthropology</a:t>
            </a:r>
            <a:endParaRPr lang="en-US" dirty="0"/>
          </a:p>
        </p:txBody>
      </p:sp>
      <p:pic>
        <p:nvPicPr>
          <p:cNvPr id="4" name="Picture 3" descr="Dreamy pastel blurry beach">
            <a:extLst>
              <a:ext uri="{FF2B5EF4-FFF2-40B4-BE49-F238E27FC236}">
                <a16:creationId xmlns:a16="http://schemas.microsoft.com/office/drawing/2014/main" id="{27EA6845-E452-2ACC-A5FE-1E5CE0E3E2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2" b="7812"/>
          <a:stretch/>
        </p:blipFill>
        <p:spPr>
          <a:xfrm>
            <a:off x="0" y="0"/>
            <a:ext cx="12185903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D88C86-BEC0-ED6D-E4C9-3E5221DE9BCE}"/>
              </a:ext>
            </a:extLst>
          </p:cNvPr>
          <p:cNvSpPr txBox="1"/>
          <p:nvPr/>
        </p:nvSpPr>
        <p:spPr>
          <a:xfrm>
            <a:off x="860329" y="625683"/>
            <a:ext cx="10854591" cy="5570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i="1" dirty="0">
                <a:solidFill>
                  <a:srgbClr val="262626"/>
                </a:solidFill>
                <a:effectLst/>
                <a:latin typeface="Calibri" panose="020F0502020204030204" pitchFamily="34" charset="0"/>
              </a:rPr>
              <a:t>St. Francis's Canticle of the Sun</a:t>
            </a:r>
            <a:r>
              <a:rPr lang="en-US" sz="3600" b="1" i="1" dirty="0">
                <a:solidFill>
                  <a:srgbClr val="262626"/>
                </a:solidFill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</a:br>
            <a:r>
              <a:rPr lang="en-US" sz="3200" b="0" i="0" dirty="0">
                <a:solidFill>
                  <a:srgbClr val="000000"/>
                </a:solidFill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solidFill>
                  <a:srgbClr val="000000"/>
                </a:solidFill>
                <a:effectLst/>
                <a:latin typeface="WordVisiCarriageReturn_MSFontService"/>
              </a:rPr>
            </a:br>
            <a:r>
              <a:rPr lang="en-US" sz="3200" b="0" i="0" dirty="0">
                <a:solidFill>
                  <a:srgbClr val="262626"/>
                </a:solidFill>
                <a:effectLst/>
                <a:latin typeface="Calibri" panose="020F0502020204030204" pitchFamily="34" charset="0"/>
              </a:rPr>
              <a:t>O most High, almighty, good Lord God,</a:t>
            </a:r>
            <a: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</a:br>
            <a:r>
              <a:rPr lang="en-US" sz="3200" b="0" i="0" dirty="0">
                <a:solidFill>
                  <a:srgbClr val="262626"/>
                </a:solidFill>
                <a:effectLst/>
                <a:latin typeface="Calibri" panose="020F0502020204030204" pitchFamily="34" charset="0"/>
              </a:rPr>
              <a:t>to you belong praise, glory, honor, and all blessing!</a:t>
            </a:r>
            <a: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</a:br>
            <a:r>
              <a:rPr lang="en-US" sz="3200" b="0" i="0" dirty="0">
                <a:solidFill>
                  <a:srgbClr val="000000"/>
                </a:solidFill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solidFill>
                  <a:srgbClr val="000000"/>
                </a:solidFill>
                <a:effectLst/>
                <a:latin typeface="WordVisiCarriageReturn_MSFontService"/>
              </a:rPr>
            </a:br>
            <a:r>
              <a:rPr lang="en-US" sz="3200" b="0" i="0" dirty="0">
                <a:solidFill>
                  <a:srgbClr val="262626"/>
                </a:solidFill>
                <a:effectLst/>
                <a:latin typeface="Calibri" panose="020F0502020204030204" pitchFamily="34" charset="0"/>
              </a:rPr>
              <a:t>Praised be my Lord God with all creatures;</a:t>
            </a:r>
            <a: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</a:br>
            <a:r>
              <a:rPr lang="en-US" sz="3200" b="0" i="0" dirty="0">
                <a:solidFill>
                  <a:srgbClr val="262626"/>
                </a:solidFill>
                <a:effectLst/>
                <a:latin typeface="Calibri" panose="020F0502020204030204" pitchFamily="34" charset="0"/>
              </a:rPr>
              <a:t>and especially our brother the sun,</a:t>
            </a:r>
            <a: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</a:br>
            <a:r>
              <a:rPr lang="en-US" sz="3200" b="0" i="0" dirty="0">
                <a:solidFill>
                  <a:srgbClr val="262626"/>
                </a:solidFill>
                <a:effectLst/>
                <a:latin typeface="Calibri" panose="020F0502020204030204" pitchFamily="34" charset="0"/>
              </a:rPr>
              <a:t>which brings us the day, and the light;</a:t>
            </a:r>
            <a: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</a:br>
            <a:r>
              <a:rPr lang="en-US" sz="3200" b="0" i="0" dirty="0">
                <a:solidFill>
                  <a:srgbClr val="262626"/>
                </a:solidFill>
                <a:effectLst/>
                <a:latin typeface="Calibri" panose="020F0502020204030204" pitchFamily="34" charset="0"/>
              </a:rPr>
              <a:t>fair is he, and shining with a very great splendor:</a:t>
            </a:r>
            <a: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</a:br>
            <a:r>
              <a:rPr lang="en-US" sz="3200" b="0" i="0" dirty="0">
                <a:solidFill>
                  <a:srgbClr val="262626"/>
                </a:solidFill>
                <a:effectLst/>
                <a:latin typeface="Calibri" panose="020F0502020204030204" pitchFamily="34" charset="0"/>
              </a:rPr>
              <a:t>O Lord, he signifies you to us!</a:t>
            </a:r>
            <a: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550335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05539" y="2439105"/>
            <a:ext cx="4023360" cy="120814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Christian Anthropology</a:t>
            </a:r>
            <a:endParaRPr lang="en-US" dirty="0"/>
          </a:p>
        </p:txBody>
      </p:sp>
      <p:pic>
        <p:nvPicPr>
          <p:cNvPr id="4" name="Picture 3" descr="Moonlit hills next to lake">
            <a:extLst>
              <a:ext uri="{FF2B5EF4-FFF2-40B4-BE49-F238E27FC236}">
                <a16:creationId xmlns:a16="http://schemas.microsoft.com/office/drawing/2014/main" id="{27EA6845-E452-2ACC-A5FE-1E5CE0E3E2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" r="7"/>
          <a:stretch/>
        </p:blipFill>
        <p:spPr>
          <a:xfrm>
            <a:off x="6097" y="10"/>
            <a:ext cx="12185903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D88C86-BEC0-ED6D-E4C9-3E5221DE9BCE}"/>
              </a:ext>
            </a:extLst>
          </p:cNvPr>
          <p:cNvSpPr txBox="1"/>
          <p:nvPr/>
        </p:nvSpPr>
        <p:spPr>
          <a:xfrm>
            <a:off x="895051" y="625683"/>
            <a:ext cx="11290852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0" i="0" dirty="0">
                <a:effectLst/>
                <a:latin typeface="Calibri" panose="020F0502020204030204" pitchFamily="34" charset="0"/>
              </a:rPr>
              <a:t>Praised be my Lord for our sister the moon,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 panose="020F0502020204030204" pitchFamily="34" charset="0"/>
              </a:rPr>
              <a:t>and for the stars,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 panose="020F0502020204030204" pitchFamily="34" charset="0"/>
              </a:rPr>
              <a:t>which God has set clear and lovely in heaven.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 panose="020F0502020204030204" pitchFamily="34" charset="0"/>
              </a:rPr>
              <a:t>Praised be my Lord for our brother the wind,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 panose="020F0502020204030204" pitchFamily="34" charset="0"/>
              </a:rPr>
              <a:t>and for air and cloud, calms and all weather,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 panose="020F0502020204030204" pitchFamily="34" charset="0"/>
              </a:rPr>
              <a:t>by which you uphold in life all creatures.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 panose="020F0502020204030204" pitchFamily="34" charset="0"/>
              </a:rPr>
              <a:t>Praised be my Lord for our sister water,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 panose="020F0502020204030204" pitchFamily="34" charset="0"/>
              </a:rPr>
              <a:t>which is very serviceable to us,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 panose="020F0502020204030204" pitchFamily="34" charset="0"/>
              </a:rPr>
              <a:t>and humble, and precious, and clean.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852173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Earth from outer space">
            <a:extLst>
              <a:ext uri="{FF2B5EF4-FFF2-40B4-BE49-F238E27FC236}">
                <a16:creationId xmlns:a16="http://schemas.microsoft.com/office/drawing/2014/main" id="{27EA6845-E452-2ACC-A5FE-1E5CE0E3E2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D88C86-BEC0-ED6D-E4C9-3E5221DE9BCE}"/>
              </a:ext>
            </a:extLst>
          </p:cNvPr>
          <p:cNvSpPr txBox="1"/>
          <p:nvPr/>
        </p:nvSpPr>
        <p:spPr>
          <a:xfrm>
            <a:off x="854216" y="1164564"/>
            <a:ext cx="11337764" cy="509370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spcAft>
                <a:spcPts val="600"/>
              </a:spcAft>
            </a:pPr>
            <a:r>
              <a:rPr lang="en-US" sz="3200" b="0" i="0" dirty="0">
                <a:effectLst/>
                <a:latin typeface="Calibri" panose="020F0502020204030204" pitchFamily="34" charset="0"/>
              </a:rPr>
              <a:t>Praised be my Lord for brother fire,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 panose="020F0502020204030204" pitchFamily="34" charset="0"/>
              </a:rPr>
              <a:t>through which you give us light in the darkness: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 panose="020F0502020204030204" pitchFamily="34" charset="0"/>
              </a:rPr>
              <a:t>and he is bright, and pleasant, and very mighty,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 panose="020F0502020204030204" pitchFamily="34" charset="0"/>
              </a:rPr>
              <a:t>and strong.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 panose="020F0502020204030204" pitchFamily="34" charset="0"/>
              </a:rPr>
              <a:t>Praised be my Lord for our mother the Earth,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 panose="020F0502020204030204" pitchFamily="34" charset="0"/>
              </a:rPr>
              <a:t>which sustains us and keeps us,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 panose="020F0502020204030204" pitchFamily="34" charset="0"/>
              </a:rPr>
              <a:t>and yields divers fruits, and flowers of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 panose="020F0502020204030204" pitchFamily="34" charset="0"/>
              </a:rPr>
              <a:t>many colors, and grass.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</a:p>
          <a:p>
            <a:pPr>
              <a:spcAft>
                <a:spcPts val="600"/>
              </a:spcAft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843410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One person helping other person climb up a rock">
            <a:extLst>
              <a:ext uri="{FF2B5EF4-FFF2-40B4-BE49-F238E27FC236}">
                <a16:creationId xmlns:a16="http://schemas.microsoft.com/office/drawing/2014/main" id="{27EA6845-E452-2ACC-A5FE-1E5CE0E3E2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/>
        </p:blipFill>
        <p:spPr>
          <a:xfrm>
            <a:off x="20" y="-1"/>
            <a:ext cx="12191980" cy="6857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D88C86-BEC0-ED6D-E4C9-3E5221DE9BCE}"/>
              </a:ext>
            </a:extLst>
          </p:cNvPr>
          <p:cNvSpPr txBox="1"/>
          <p:nvPr/>
        </p:nvSpPr>
        <p:spPr>
          <a:xfrm>
            <a:off x="854236" y="106680"/>
            <a:ext cx="11337764" cy="63863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spcAft>
                <a:spcPts val="600"/>
              </a:spcAft>
            </a:pPr>
            <a:br>
              <a:rPr lang="en-US" sz="3200" b="0" i="0" dirty="0">
                <a:solidFill>
                  <a:srgbClr val="262626"/>
                </a:solidFill>
                <a:effectLst/>
                <a:latin typeface="WordVisiCarriageReturn_MSFontService"/>
              </a:rPr>
            </a:br>
            <a:r>
              <a:rPr lang="en-US" sz="3200" dirty="0">
                <a:latin typeface="Calibri"/>
                <a:cs typeface="Calibri"/>
              </a:rPr>
              <a:t>Praised be my Lord for all those who pardon</a:t>
            </a:r>
            <a:r>
              <a:rPr lang="en-US" sz="3200" dirty="0">
                <a:ea typeface="+mn-lt"/>
                <a:cs typeface="+mn-lt"/>
              </a:rPr>
              <a:t> </a:t>
            </a:r>
            <a:br>
              <a:rPr lang="en-US" sz="3200" dirty="0">
                <a:ea typeface="+mn-lt"/>
                <a:cs typeface="+mn-lt"/>
              </a:rPr>
            </a:br>
            <a:r>
              <a:rPr lang="en-US" sz="3200" dirty="0">
                <a:ea typeface="+mn-lt"/>
                <a:cs typeface="+mn-lt"/>
              </a:rPr>
              <a:t>one another for God's love's sake, </a:t>
            </a:r>
            <a:br>
              <a:rPr lang="en-US" sz="3200" dirty="0">
                <a:ea typeface="+mn-lt"/>
                <a:cs typeface="+mn-lt"/>
              </a:rPr>
            </a:br>
            <a:r>
              <a:rPr lang="en-US" sz="3200" dirty="0">
                <a:ea typeface="+mn-lt"/>
                <a:cs typeface="+mn-lt"/>
              </a:rPr>
              <a:t>and who endure weakness and tribulation; </a:t>
            </a:r>
          </a:p>
          <a:p>
            <a:pPr>
              <a:spcAft>
                <a:spcPts val="600"/>
              </a:spcAft>
            </a:pPr>
            <a:endParaRPr lang="en-US" sz="3200" dirty="0">
              <a:latin typeface="WordVisiCarriageReturn_MSFontService"/>
            </a:endParaRPr>
          </a:p>
          <a:p>
            <a:pPr>
              <a:spcAft>
                <a:spcPts val="600"/>
              </a:spcAft>
            </a:pPr>
            <a:r>
              <a:rPr lang="en-US" sz="3200" dirty="0">
                <a:latin typeface="Calibri"/>
                <a:cs typeface="Calibri"/>
              </a:rPr>
              <a:t>B</a:t>
            </a:r>
            <a:r>
              <a:rPr lang="en-US" sz="3200" b="0" i="0" dirty="0">
                <a:effectLst/>
                <a:latin typeface="Calibri"/>
                <a:cs typeface="Calibri"/>
              </a:rPr>
              <a:t>lessed are they who peaceably shall endure,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/>
                <a:cs typeface="Calibri"/>
              </a:rPr>
              <a:t>for you, O most High, shall give them a crown</a:t>
            </a:r>
            <a:r>
              <a:rPr lang="en-US" sz="3200" dirty="0">
                <a:latin typeface="Calibri"/>
                <a:cs typeface="Calibri"/>
              </a:rPr>
              <a:t>!...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WordVisiCarriageReturn_MSFontService"/>
              </a:rPr>
              <a:t> </a:t>
            </a:r>
            <a:br>
              <a:rPr lang="en-US" sz="3200" b="0" i="0" dirty="0">
                <a:effectLst/>
                <a:latin typeface="WordVisiCarriageReturn_MSFontService"/>
              </a:rPr>
            </a:br>
            <a:r>
              <a:rPr lang="en-US" sz="3200" b="0" i="0" dirty="0">
                <a:effectLst/>
                <a:latin typeface="Calibri"/>
                <a:cs typeface="Calibri"/>
              </a:rPr>
              <a:t>Praise you, and bless you the Lord,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endParaRPr lang="en-US" dirty="0"/>
          </a:p>
          <a:p>
            <a:pPr>
              <a:spcAft>
                <a:spcPts val="600"/>
              </a:spcAft>
            </a:pPr>
            <a:r>
              <a:rPr lang="en-US" sz="3200" b="0" i="0" dirty="0">
                <a:effectLst/>
                <a:latin typeface="Calibri"/>
                <a:cs typeface="Calibri"/>
              </a:rPr>
              <a:t>and give thanks to God, and serve God</a:t>
            </a:r>
            <a:r>
              <a:rPr lang="en-US" sz="3200" b="0" i="0" dirty="0">
                <a:effectLst/>
                <a:latin typeface="WordVisiCarriageReturn_MSFontService"/>
              </a:rPr>
              <a:t> </a:t>
            </a:r>
            <a:r>
              <a:rPr lang="en-US" sz="3200" b="0" i="0" dirty="0">
                <a:effectLst/>
                <a:latin typeface="Calibri"/>
                <a:cs typeface="Calibri"/>
              </a:rPr>
              <a:t>with great humility.</a:t>
            </a:r>
          </a:p>
          <a:p>
            <a:pPr>
              <a:spcAft>
                <a:spcPts val="600"/>
              </a:spcAft>
            </a:pPr>
            <a:endParaRPr lang="en-US" sz="3200" dirty="0">
              <a:latin typeface="Calibri"/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3200" dirty="0">
                <a:latin typeface="Calibri"/>
                <a:cs typeface="Calibri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33180738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C4106557A06084893C9BF4D390A29C2" ma:contentTypeVersion="15" ma:contentTypeDescription="Create a new document." ma:contentTypeScope="" ma:versionID="21fedf410533ac2feb9b276092eef557">
  <xsd:schema xmlns:xsd="http://www.w3.org/2001/XMLSchema" xmlns:xs="http://www.w3.org/2001/XMLSchema" xmlns:p="http://schemas.microsoft.com/office/2006/metadata/properties" xmlns:ns2="1283b8fb-cb0a-4aa0-8c85-be335efe73ff" xmlns:ns3="3191dd67-e675-4e23-a245-7f7b6f8dd5a3" targetNamespace="http://schemas.microsoft.com/office/2006/metadata/properties" ma:root="true" ma:fieldsID="be72993c5322d1acb061bc45e54352f6" ns2:_="" ns3:_="">
    <xsd:import namespace="1283b8fb-cb0a-4aa0-8c85-be335efe73ff"/>
    <xsd:import namespace="3191dd67-e675-4e23-a245-7f7b6f8dd5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3b8fb-cb0a-4aa0-8c85-be335efe73f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8e268918-42ed-406e-946a-b3195269cec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91dd67-e675-4e23-a245-7f7b6f8dd5a3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d5b3f53f-917f-4ce9-94b5-deff12bb09cf}" ma:internalName="TaxCatchAll" ma:showField="CatchAllData" ma:web="3191dd67-e675-4e23-a245-7f7b6f8dd5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283b8fb-cb0a-4aa0-8c85-be335efe73ff">
      <Terms xmlns="http://schemas.microsoft.com/office/infopath/2007/PartnerControls"/>
    </lcf76f155ced4ddcb4097134ff3c332f>
    <TaxCatchAll xmlns="3191dd67-e675-4e23-a245-7f7b6f8dd5a3" xsi:nil="true"/>
  </documentManagement>
</p:properties>
</file>

<file path=customXml/itemProps1.xml><?xml version="1.0" encoding="utf-8"?>
<ds:datastoreItem xmlns:ds="http://schemas.openxmlformats.org/officeDocument/2006/customXml" ds:itemID="{A3FC230C-EE23-4BC0-B769-6408BCE556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DBB27D4-4E60-473D-BC9A-FA1F69A08B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83b8fb-cb0a-4aa0-8c85-be335efe73ff"/>
    <ds:schemaRef ds:uri="3191dd67-e675-4e23-a245-7f7b6f8dd5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EEC76F3-9F34-48AF-903E-48B29040A3FE}">
  <ds:schemaRefs>
    <ds:schemaRef ds:uri="3191dd67-e675-4e23-a245-7f7b6f8dd5a3"/>
    <ds:schemaRef ds:uri="1283b8fb-cb0a-4aa0-8c85-be335efe73ff"/>
    <ds:schemaRef ds:uri="http://www.w3.org/XML/1998/namespace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1751</TotalTime>
  <Words>447</Words>
  <Application>Microsoft Macintosh PowerPoint</Application>
  <PresentationFormat>Widescreen</PresentationFormat>
  <Paragraphs>41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WordVisi_MSFontService</vt:lpstr>
      <vt:lpstr>WordVisiCarriageReturn_MSFontService</vt:lpstr>
      <vt:lpstr>Office Theme</vt:lpstr>
      <vt:lpstr>Christian Anthropology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White, Joseph</cp:lastModifiedBy>
  <cp:revision>22</cp:revision>
  <dcterms:created xsi:type="dcterms:W3CDTF">2023-03-17T16:56:44Z</dcterms:created>
  <dcterms:modified xsi:type="dcterms:W3CDTF">2023-06-04T20:16:44Z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0x010100BC4106557A06084893C9BF4D390A29C2</vt:lpwstr>
  </property>
  <property fmtid="{D5CDD505-2E9C-101B-9397-08002B2CF9AE}" pid="3" name="MediaServiceImageTags">
    <vt:lpwstr/>
  </property>
</Properties>
</file>